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2ED141-A5B1-482E-90DC-7A348D05AEED}"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2ED141-A5B1-482E-90DC-7A348D05AEED}"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2ED141-A5B1-482E-90DC-7A348D05AEED}"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2ED141-A5B1-482E-90DC-7A348D05AEED}"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2ED141-A5B1-482E-90DC-7A348D05AEED}"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2ED141-A5B1-482E-90DC-7A348D05AEED}"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2ED141-A5B1-482E-90DC-7A348D05AEED}" type="datetimeFigureOut">
              <a:rPr lang="en-US" smtClean="0"/>
              <a:t>12/31/2021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2ED141-A5B1-482E-90DC-7A348D05AEED}" type="datetimeFigureOut">
              <a:rPr lang="en-US" smtClean="0"/>
              <a:t>12/31/2021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ED141-A5B1-482E-90DC-7A348D05AEED}" type="datetimeFigureOut">
              <a:rPr lang="en-US" smtClean="0"/>
              <a:t>12/31/2021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0B8D2D-4C5F-4A17-9B6A-8E0A97943B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2ED141-A5B1-482E-90DC-7A348D05AEED}"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B8D2D-4C5F-4A17-9B6A-8E0A97943B43}"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02ED141-A5B1-482E-90DC-7A348D05AEED}" type="datetimeFigureOut">
              <a:rPr lang="en-US" smtClean="0"/>
              <a:t>12/31/2021</a:t>
            </a:fld>
            <a:endParaRPr lang="en-US"/>
          </a:p>
        </p:txBody>
      </p:sp>
      <p:sp>
        <p:nvSpPr>
          <p:cNvPr id="9" name="Slide Number Placeholder 8"/>
          <p:cNvSpPr>
            <a:spLocks noGrp="1"/>
          </p:cNvSpPr>
          <p:nvPr>
            <p:ph type="sldNum" sz="quarter" idx="11"/>
          </p:nvPr>
        </p:nvSpPr>
        <p:spPr/>
        <p:txBody>
          <a:bodyPr/>
          <a:lstStyle/>
          <a:p>
            <a:fld id="{EB0B8D2D-4C5F-4A17-9B6A-8E0A97943B43}"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B0B8D2D-4C5F-4A17-9B6A-8E0A97943B43}"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02ED141-A5B1-482E-90DC-7A348D05AEED}" type="datetimeFigureOut">
              <a:rPr lang="en-US" smtClean="0"/>
              <a:t>12/31/2021</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543800" cy="2898775"/>
          </a:xfrm>
        </p:spPr>
        <p:txBody>
          <a:bodyPr/>
          <a:lstStyle/>
          <a:p>
            <a:pPr algn="ctr"/>
            <a:r>
              <a:rPr lang="en-US" sz="6000" b="1" dirty="0" smtClean="0">
                <a:latin typeface="Times New Roman" pitchFamily="18" charset="0"/>
                <a:cs typeface="Times New Roman" pitchFamily="18" charset="0"/>
              </a:rPr>
              <a:t>Unit-3</a:t>
            </a:r>
            <a:br>
              <a:rPr lang="en-US" sz="6000" b="1" dirty="0" smtClean="0">
                <a:latin typeface="Times New Roman" pitchFamily="18" charset="0"/>
                <a:cs typeface="Times New Roman" pitchFamily="18" charset="0"/>
              </a:rPr>
            </a:br>
            <a:r>
              <a:rPr lang="en-US" sz="6000" b="1" dirty="0" smtClean="0">
                <a:latin typeface="Times New Roman" pitchFamily="18" charset="0"/>
                <a:cs typeface="Times New Roman" pitchFamily="18" charset="0"/>
              </a:rPr>
              <a:t>Business Correspondence</a:t>
            </a:r>
            <a:endParaRPr lang="en-US" sz="6000" b="1" dirty="0">
              <a:latin typeface="Times New Roman" pitchFamily="18" charset="0"/>
              <a:cs typeface="Times New Roman" pitchFamily="18" charset="0"/>
            </a:endParaRPr>
          </a:p>
        </p:txBody>
      </p:sp>
    </p:spTree>
    <p:extLst>
      <p:ext uri="{BB962C8B-B14F-4D97-AF65-F5344CB8AC3E}">
        <p14:creationId xmlns:p14="http://schemas.microsoft.com/office/powerpoint/2010/main" val="3771341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6019800"/>
          </a:xfrm>
        </p:spPr>
        <p:txBody>
          <a:bodyPr/>
          <a:lstStyle/>
          <a:p>
            <a:pPr marL="114300" indent="0">
              <a:buNone/>
            </a:pPr>
            <a:r>
              <a:rPr lang="en-US" b="1" dirty="0" smtClean="0">
                <a:latin typeface="Times New Roman" pitchFamily="18" charset="0"/>
                <a:cs typeface="Times New Roman" pitchFamily="18" charset="0"/>
              </a:rPr>
              <a:t>9. Cover </a:t>
            </a:r>
            <a:r>
              <a:rPr lang="en-US" b="1" dirty="0">
                <a:latin typeface="Times New Roman" pitchFamily="18" charset="0"/>
                <a:cs typeface="Times New Roman" pitchFamily="18" charset="0"/>
              </a:rPr>
              <a:t>Letters</a:t>
            </a:r>
          </a:p>
          <a:p>
            <a:r>
              <a:rPr lang="en-US" dirty="0" smtClean="0">
                <a:latin typeface="Times New Roman" pitchFamily="18" charset="0"/>
                <a:cs typeface="Times New Roman" pitchFamily="18" charset="0"/>
              </a:rPr>
              <a:t>Cover </a:t>
            </a:r>
            <a:r>
              <a:rPr lang="en-US" dirty="0">
                <a:latin typeface="Times New Roman" pitchFamily="18" charset="0"/>
                <a:cs typeface="Times New Roman" pitchFamily="18" charset="0"/>
              </a:rPr>
              <a:t>letters usually accompany a package, report or other merchandise. They are used to describe what is enclosed, why it is being sent and what the recipient should do with it, if there is any action that needs to be taken. These types of letters are generally very short and succinct</a:t>
            </a:r>
            <a:r>
              <a:rPr lang="en-US" dirty="0" smtClean="0">
                <a:latin typeface="Times New Roman" pitchFamily="18" charset="0"/>
                <a:cs typeface="Times New Roman" pitchFamily="18" charset="0"/>
              </a:rPr>
              <a:t>.</a:t>
            </a:r>
          </a:p>
          <a:p>
            <a:pPr marL="114300" indent="0">
              <a:buNone/>
            </a:pPr>
            <a:endParaRPr lang="en-US" dirty="0">
              <a:latin typeface="Times New Roman" pitchFamily="18" charset="0"/>
              <a:cs typeface="Times New Roman" pitchFamily="18" charset="0"/>
            </a:endParaRPr>
          </a:p>
          <a:p>
            <a:pPr marL="114300" indent="0">
              <a:buNone/>
            </a:pPr>
            <a:r>
              <a:rPr lang="en-US" b="1" dirty="0" smtClean="0">
                <a:latin typeface="Times New Roman" pitchFamily="18" charset="0"/>
                <a:cs typeface="Times New Roman" pitchFamily="18" charset="0"/>
              </a:rPr>
              <a:t>10. Letters </a:t>
            </a:r>
            <a:r>
              <a:rPr lang="en-US" b="1" dirty="0">
                <a:latin typeface="Times New Roman" pitchFamily="18" charset="0"/>
                <a:cs typeface="Times New Roman" pitchFamily="18" charset="0"/>
              </a:rPr>
              <a:t>of Resignation</a:t>
            </a:r>
          </a:p>
          <a:p>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an employee plans to leave his job, a letter of resignation is usually sent to his immediate manager giving him notice and letting him know when the last day of employment will be. In many cases, the employee also will detail his reason for leaving the company.</a:t>
            </a:r>
          </a:p>
          <a:p>
            <a:pPr marL="114300" indent="0">
              <a:buNone/>
            </a:pPr>
            <a:endParaRPr lang="en-US" dirty="0"/>
          </a:p>
        </p:txBody>
      </p:sp>
    </p:spTree>
    <p:extLst>
      <p:ext uri="{BB962C8B-B14F-4D97-AF65-F5344CB8AC3E}">
        <p14:creationId xmlns:p14="http://schemas.microsoft.com/office/powerpoint/2010/main" val="213857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7620000" cy="6019800"/>
          </a:xfrm>
        </p:spPr>
        <p:txBody>
          <a:bodyPr>
            <a:normAutofit/>
          </a:bodyPr>
          <a:lstStyle/>
          <a:p>
            <a:pPr marL="114300" indent="0" algn="ctr">
              <a:buNone/>
            </a:pPr>
            <a:r>
              <a:rPr lang="en-US" sz="2400" b="1" dirty="0" smtClean="0">
                <a:latin typeface="Times New Roman" pitchFamily="18" charset="0"/>
                <a:cs typeface="Times New Roman" pitchFamily="18" charset="0"/>
              </a:rPr>
              <a:t>Layout Drafting </a:t>
            </a:r>
            <a:r>
              <a:rPr lang="en-US" sz="2400" b="1" dirty="0">
                <a:latin typeface="Times New Roman" pitchFamily="18" charset="0"/>
                <a:cs typeface="Times New Roman" pitchFamily="18" charset="0"/>
              </a:rPr>
              <a:t>of a Business Letter:</a:t>
            </a:r>
          </a:p>
          <a:p>
            <a:pPr marL="114300" indent="0" algn="ctr">
              <a:buNone/>
            </a:pPr>
            <a:endParaRPr lang="en-US" b="1" dirty="0">
              <a:latin typeface="Times New Roman" pitchFamily="18" charset="0"/>
              <a:cs typeface="Times New Roman" pitchFamily="18" charset="0"/>
            </a:endParaRPr>
          </a:p>
          <a:p>
            <a:pPr marL="114300" indent="0">
              <a:buNone/>
            </a:pPr>
            <a:r>
              <a:rPr lang="en-US" dirty="0">
                <a:latin typeface="Times New Roman" pitchFamily="18" charset="0"/>
                <a:cs typeface="Times New Roman" pitchFamily="18" charset="0"/>
              </a:rPr>
              <a:t>The general appearance of the letter will create a </a:t>
            </a:r>
            <a:r>
              <a:rPr lang="en-US" dirty="0" err="1">
                <a:latin typeface="Times New Roman" pitchFamily="18" charset="0"/>
                <a:cs typeface="Times New Roman" pitchFamily="18" charset="0"/>
              </a:rPr>
              <a:t>favourable</a:t>
            </a:r>
            <a:r>
              <a:rPr lang="en-US" dirty="0">
                <a:latin typeface="Times New Roman" pitchFamily="18" charset="0"/>
                <a:cs typeface="Times New Roman" pitchFamily="18" charset="0"/>
              </a:rPr>
              <a:t> impression in the minds of the reader.</a:t>
            </a:r>
          </a:p>
          <a:p>
            <a:pPr marL="114300" indent="0">
              <a:buNone/>
            </a:pPr>
            <a:endParaRPr lang="en-US" dirty="0">
              <a:latin typeface="Times New Roman" pitchFamily="18" charset="0"/>
              <a:cs typeface="Times New Roman" pitchFamily="18" charset="0"/>
            </a:endParaRPr>
          </a:p>
          <a:p>
            <a:pPr marL="114300" indent="0">
              <a:buNone/>
            </a:pPr>
            <a:r>
              <a:rPr lang="en-US" dirty="0">
                <a:latin typeface="Times New Roman" pitchFamily="18" charset="0"/>
                <a:cs typeface="Times New Roman" pitchFamily="18" charset="0"/>
              </a:rPr>
              <a:t>It is, therefore, advisable to remember the following points with regard to layout or appearance of the letter:</a:t>
            </a:r>
          </a:p>
          <a:p>
            <a:pPr marL="114300" indent="0">
              <a:buNone/>
            </a:pPr>
            <a:endParaRPr lang="en-US" dirty="0">
              <a:latin typeface="Times New Roman" pitchFamily="18" charset="0"/>
              <a:cs typeface="Times New Roman" pitchFamily="18" charset="0"/>
            </a:endParaRPr>
          </a:p>
          <a:p>
            <a:pPr marL="114300" indent="0">
              <a:buNone/>
            </a:pPr>
            <a:r>
              <a:rPr lang="en-US" b="1" dirty="0">
                <a:latin typeface="Times New Roman" pitchFamily="18" charset="0"/>
                <a:cs typeface="Times New Roman" pitchFamily="18" charset="0"/>
              </a:rPr>
              <a:t>1. Stationery:</a:t>
            </a:r>
          </a:p>
          <a:p>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making an initial impression it is necessary to use good quality paper. Use of the best stationery is a good investment. White paper is preferable as the letters stand out clearly on it and make easy reading. The size of the paper may be according to the suitability of each </a:t>
            </a:r>
            <a:r>
              <a:rPr lang="en-US" dirty="0" err="1">
                <a:latin typeface="Times New Roman" pitchFamily="18" charset="0"/>
                <a:cs typeface="Times New Roman" pitchFamily="18" charset="0"/>
              </a:rPr>
              <a:t>organisation</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2051510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620000" cy="6629400"/>
          </a:xfrm>
        </p:spPr>
        <p:txBody>
          <a:bodyPr>
            <a:noAutofit/>
          </a:bodyPr>
          <a:lstStyle/>
          <a:p>
            <a:pPr marL="114300" indent="0">
              <a:buNone/>
            </a:pPr>
            <a:r>
              <a:rPr lang="en-US" b="1" dirty="0">
                <a:latin typeface="Times New Roman" pitchFamily="18" charset="0"/>
                <a:cs typeface="Times New Roman" pitchFamily="18" charset="0"/>
              </a:rPr>
              <a:t>2. Typing:</a:t>
            </a:r>
          </a:p>
          <a:p>
            <a:r>
              <a:rPr lang="en-US" dirty="0" smtClean="0">
                <a:latin typeface="Times New Roman" pitchFamily="18" charset="0"/>
                <a:cs typeface="Times New Roman" pitchFamily="18" charset="0"/>
              </a:rPr>
              <a:t>Typing </a:t>
            </a:r>
            <a:r>
              <a:rPr lang="en-US" dirty="0">
                <a:latin typeface="Times New Roman" pitchFamily="18" charset="0"/>
                <a:cs typeface="Times New Roman" pitchFamily="18" charset="0"/>
              </a:rPr>
              <a:t>saves time and gives a good appearance. It is, therefore, necessary to get the letters neatly typed. Typing of letter involves extra expenses. But the appearance of the letter will pay rich dividends.</a:t>
            </a:r>
          </a:p>
          <a:p>
            <a:endParaRPr lang="en-US" dirty="0">
              <a:latin typeface="Times New Roman" pitchFamily="18" charset="0"/>
              <a:cs typeface="Times New Roman" pitchFamily="18" charset="0"/>
            </a:endParaRPr>
          </a:p>
          <a:p>
            <a:pPr marL="114300" indent="0">
              <a:buNone/>
            </a:pPr>
            <a:r>
              <a:rPr lang="en-US" b="1" dirty="0">
                <a:latin typeface="Times New Roman" pitchFamily="18" charset="0"/>
                <a:cs typeface="Times New Roman" pitchFamily="18" charset="0"/>
              </a:rPr>
              <a:t>3. Margin:</a:t>
            </a:r>
          </a:p>
          <a:p>
            <a:r>
              <a:rPr lang="en-US" dirty="0" smtClean="0">
                <a:latin typeface="Times New Roman" pitchFamily="18" charset="0"/>
                <a:cs typeface="Times New Roman" pitchFamily="18" charset="0"/>
              </a:rPr>
              <a:t>Margin </a:t>
            </a:r>
            <a:r>
              <a:rPr lang="en-US" dirty="0">
                <a:latin typeface="Times New Roman" pitchFamily="18" charset="0"/>
                <a:cs typeface="Times New Roman" pitchFamily="18" charset="0"/>
              </a:rPr>
              <a:t>in a letter adds to its attractiveness. One inch (2.54 cms) margin on all sides is the standard one. Margin may be suitably changed according to the size of the paper and it should give a picture frame appearance.</a:t>
            </a:r>
          </a:p>
          <a:p>
            <a:pPr marL="114300" indent="0">
              <a:buNone/>
            </a:pPr>
            <a:endParaRPr lang="en-US" dirty="0" smtClean="0"/>
          </a:p>
          <a:p>
            <a:pPr marL="114300" indent="0">
              <a:buNone/>
            </a:pPr>
            <a:r>
              <a:rPr lang="en-US" b="1" dirty="0">
                <a:latin typeface="Times New Roman" pitchFamily="18" charset="0"/>
                <a:cs typeface="Times New Roman" pitchFamily="18" charset="0"/>
              </a:rPr>
              <a:t>4. Folding:</a:t>
            </a:r>
          </a:p>
          <a:p>
            <a:r>
              <a:rPr lang="en-US" dirty="0" smtClean="0">
                <a:latin typeface="Times New Roman" pitchFamily="18" charset="0"/>
                <a:cs typeface="Times New Roman" pitchFamily="18" charset="0"/>
              </a:rPr>
              <a:t>Care </a:t>
            </a:r>
            <a:r>
              <a:rPr lang="en-US" dirty="0">
                <a:latin typeface="Times New Roman" pitchFamily="18" charset="0"/>
                <a:cs typeface="Times New Roman" pitchFamily="18" charset="0"/>
              </a:rPr>
              <a:t>should be taken when folding a letter. It should be done with minimum number of folds and the letter should not look bulky when placed in a cover. The folds should be well pressed down. When a letter is placed in a cover it must give a smart look.</a:t>
            </a:r>
          </a:p>
          <a:p>
            <a:pPr marL="114300" indent="0">
              <a:buNone/>
            </a:pPr>
            <a:endParaRPr lang="en-US" dirty="0"/>
          </a:p>
          <a:p>
            <a:endParaRPr lang="en-US" sz="2300" dirty="0"/>
          </a:p>
        </p:txBody>
      </p:sp>
    </p:spTree>
    <p:extLst>
      <p:ext uri="{BB962C8B-B14F-4D97-AF65-F5344CB8AC3E}">
        <p14:creationId xmlns:p14="http://schemas.microsoft.com/office/powerpoint/2010/main" val="3796678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867400"/>
          </a:xfrm>
        </p:spPr>
        <p:txBody>
          <a:bodyPr/>
          <a:lstStyle/>
          <a:p>
            <a:pPr marL="114300" indent="0">
              <a:buNone/>
            </a:pPr>
            <a:r>
              <a:rPr lang="en-US" b="1" dirty="0">
                <a:latin typeface="Times New Roman" pitchFamily="18" charset="0"/>
                <a:cs typeface="Times New Roman" pitchFamily="18" charset="0"/>
              </a:rPr>
              <a:t>5. Envelope: </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colour and quality of the envelope must match the inside letter. The envelope should suit the size of the paper on which the letter is typed. </a:t>
            </a:r>
          </a:p>
          <a:p>
            <a:pPr marL="114300" indent="0">
              <a:buNone/>
            </a:pPr>
            <a:endParaRPr lang="en-US" dirty="0"/>
          </a:p>
        </p:txBody>
      </p:sp>
    </p:spTree>
    <p:extLst>
      <p:ext uri="{BB962C8B-B14F-4D97-AF65-F5344CB8AC3E}">
        <p14:creationId xmlns:p14="http://schemas.microsoft.com/office/powerpoint/2010/main" val="248389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7620000" cy="6096000"/>
          </a:xfrm>
        </p:spPr>
        <p:txBody>
          <a:bodyPr/>
          <a:lstStyle/>
          <a:p>
            <a:pPr marL="114300" indent="0" algn="ctr">
              <a:buNone/>
            </a:pPr>
            <a:r>
              <a:rPr lang="en-US" sz="2400" b="1" dirty="0">
                <a:latin typeface="Times New Roman" pitchFamily="18" charset="0"/>
                <a:cs typeface="Times New Roman" pitchFamily="18" charset="0"/>
              </a:rPr>
              <a:t>Meaning of Business Correspondence</a:t>
            </a:r>
          </a:p>
          <a:p>
            <a:pPr marL="114300" indent="0" algn="ctr">
              <a:buNone/>
            </a:pPr>
            <a:endParaRPr lang="en-US" sz="2400" b="1" dirty="0">
              <a:latin typeface="Times New Roman" pitchFamily="18" charset="0"/>
              <a:cs typeface="Times New Roman" pitchFamily="18" charset="0"/>
            </a:endParaRPr>
          </a:p>
          <a:p>
            <a:pPr marL="114300" indent="0">
              <a:buNone/>
            </a:pPr>
            <a:r>
              <a:rPr lang="en-US" dirty="0">
                <a:latin typeface="Times New Roman" pitchFamily="18" charset="0"/>
                <a:cs typeface="Times New Roman" pitchFamily="18" charset="0"/>
              </a:rPr>
              <a:t>Any communication in the form of the letter is correspondence. Any person related to a business expresses oneself though business correspondence. One can also ask any doubt or uncertainty through business correspondence.</a:t>
            </a:r>
          </a:p>
          <a:p>
            <a:pPr marL="114300" indent="0">
              <a:buNone/>
            </a:pPr>
            <a:endParaRPr lang="en-US" dirty="0">
              <a:latin typeface="Times New Roman" pitchFamily="18" charset="0"/>
              <a:cs typeface="Times New Roman" pitchFamily="18" charset="0"/>
            </a:endParaRPr>
          </a:p>
          <a:p>
            <a:pPr marL="114300" indent="0">
              <a:buNone/>
            </a:pPr>
            <a:r>
              <a:rPr lang="en-US" dirty="0">
                <a:latin typeface="Times New Roman" pitchFamily="18" charset="0"/>
                <a:cs typeface="Times New Roman" pitchFamily="18" charset="0"/>
              </a:rPr>
              <a:t>A businessman writes and receives letters in his day to day life. A correspondence between two organizations or within an organization comes under this category. A letter to a supplier, complaint letters, letter of inquiry, job application letters are some of its examples.</a:t>
            </a:r>
          </a:p>
        </p:txBody>
      </p:sp>
    </p:spTree>
    <p:extLst>
      <p:ext uri="{BB962C8B-B14F-4D97-AF65-F5344CB8AC3E}">
        <p14:creationId xmlns:p14="http://schemas.microsoft.com/office/powerpoint/2010/main" val="2846389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6019800"/>
          </a:xfrm>
        </p:spPr>
        <p:txBody>
          <a:bodyPr>
            <a:noAutofit/>
          </a:bodyPr>
          <a:lstStyle/>
          <a:p>
            <a:pPr marL="114300" indent="0" algn="ctr">
              <a:buNone/>
            </a:pPr>
            <a:r>
              <a:rPr lang="en-US" sz="2400" b="1" dirty="0" smtClean="0">
                <a:latin typeface="Times New Roman" pitchFamily="18" charset="0"/>
                <a:cs typeface="Times New Roman" pitchFamily="18" charset="0"/>
              </a:rPr>
              <a:t>Need </a:t>
            </a:r>
            <a:r>
              <a:rPr lang="en-US" sz="2400" b="1" dirty="0">
                <a:latin typeface="Times New Roman" pitchFamily="18" charset="0"/>
                <a:cs typeface="Times New Roman" pitchFamily="18" charset="0"/>
              </a:rPr>
              <a:t>of Business Correspondence</a:t>
            </a:r>
          </a:p>
          <a:p>
            <a:pPr marL="114300"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 business correspondence has numbers of importance. Its most important feature is the ease of reaching and communicating with different parties. It is not always possible to meet persons face to face.</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 business correspondence helps to meet some organizational goals. One can achieve the objectives through it. Let us study some of them in details</a:t>
            </a:r>
            <a:r>
              <a:rPr lang="en-US" dirty="0" smtClean="0">
                <a:latin typeface="Times New Roman" pitchFamily="18" charset="0"/>
                <a:cs typeface="Times New Roman" pitchFamily="18" charset="0"/>
              </a:rPr>
              <a:t>.</a:t>
            </a:r>
          </a:p>
          <a:p>
            <a:pPr marL="114300" indent="0">
              <a:buNone/>
            </a:pPr>
            <a:endParaRPr lang="en-US" dirty="0">
              <a:latin typeface="Times New Roman" pitchFamily="18" charset="0"/>
              <a:cs typeface="Times New Roman" pitchFamily="18" charset="0"/>
            </a:endParaRPr>
          </a:p>
          <a:p>
            <a:pPr marL="114300" indent="0">
              <a:buNone/>
            </a:pPr>
            <a:r>
              <a:rPr lang="en-US" b="1" dirty="0">
                <a:latin typeface="Times New Roman" pitchFamily="18" charset="0"/>
                <a:cs typeface="Times New Roman" pitchFamily="18" charset="0"/>
              </a:rPr>
              <a:t>1. Maintaining a Proper Relationship</a:t>
            </a:r>
          </a:p>
          <a:p>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not always possible for any business or organization to reach to any person in particular. This will cost any business. Here, the business correspondence will be a rescue for any business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95654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normAutofit/>
          </a:bodyPr>
          <a:lstStyle/>
          <a:p>
            <a:pPr marL="114300" indent="0">
              <a:buNone/>
            </a:pPr>
            <a:r>
              <a:rPr lang="en-US" b="1" dirty="0">
                <a:latin typeface="Times New Roman" pitchFamily="18" charset="0"/>
                <a:cs typeface="Times New Roman" pitchFamily="18" charset="0"/>
              </a:rPr>
              <a:t>2. Serves as Evidence</a:t>
            </a:r>
          </a:p>
          <a:p>
            <a:r>
              <a:rPr lang="en-US" dirty="0" smtClean="0">
                <a:latin typeface="Times New Roman" pitchFamily="18" charset="0"/>
                <a:cs typeface="Times New Roman" pitchFamily="18" charset="0"/>
              </a:rPr>
              <a:t>Any </a:t>
            </a:r>
            <a:r>
              <a:rPr lang="en-US" dirty="0">
                <a:latin typeface="Times New Roman" pitchFamily="18" charset="0"/>
                <a:cs typeface="Times New Roman" pitchFamily="18" charset="0"/>
              </a:rPr>
              <a:t>written form of communication serves as evidence. A business correspondence helps the person in a business to keep a record of all the facts. These written records will serve as evidence</a:t>
            </a:r>
            <a:r>
              <a:rPr lang="en-US" dirty="0" smtClean="0">
                <a:latin typeface="Times New Roman" pitchFamily="18" charset="0"/>
                <a:cs typeface="Times New Roman" pitchFamily="18" charset="0"/>
              </a:rPr>
              <a:t>.</a:t>
            </a:r>
          </a:p>
          <a:p>
            <a:pPr marL="114300" indent="0">
              <a:buNone/>
            </a:pPr>
            <a:endParaRPr lang="en-US" dirty="0">
              <a:latin typeface="Times New Roman" pitchFamily="18" charset="0"/>
              <a:cs typeface="Times New Roman" pitchFamily="18" charset="0"/>
            </a:endParaRPr>
          </a:p>
          <a:p>
            <a:pPr marL="114300" indent="0">
              <a:buNone/>
            </a:pPr>
            <a:r>
              <a:rPr lang="en-US" b="1" dirty="0">
                <a:latin typeface="Times New Roman" pitchFamily="18" charset="0"/>
                <a:cs typeface="Times New Roman" pitchFamily="18" charset="0"/>
              </a:rPr>
              <a:t>3. Create and Maintain Goodwill</a:t>
            </a:r>
          </a:p>
          <a:p>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helps in creating and maintaining goodwill between a business and a customer. Any letter to enquire, complaint, suggestion or feedbacks helps a company to grow and maintain goodwill</a:t>
            </a:r>
            <a:r>
              <a:rPr lang="en-US" dirty="0" smtClean="0">
                <a:latin typeface="Times New Roman" pitchFamily="18" charset="0"/>
                <a:cs typeface="Times New Roman" pitchFamily="18" charset="0"/>
              </a:rPr>
              <a:t>.</a:t>
            </a:r>
          </a:p>
          <a:p>
            <a:pPr marL="114300" indent="0">
              <a:buNone/>
            </a:pPr>
            <a:endParaRPr lang="en-US" dirty="0">
              <a:latin typeface="Times New Roman" pitchFamily="18" charset="0"/>
              <a:cs typeface="Times New Roman" pitchFamily="18" charset="0"/>
            </a:endParaRPr>
          </a:p>
          <a:p>
            <a:pPr marL="114300" indent="0">
              <a:buNone/>
            </a:pPr>
            <a:r>
              <a:rPr lang="en-US" b="1" dirty="0">
                <a:latin typeface="Times New Roman" pitchFamily="18" charset="0"/>
                <a:cs typeface="Times New Roman" pitchFamily="18" charset="0"/>
              </a:rPr>
              <a:t>4. Inexpensive and Convenient</a:t>
            </a:r>
          </a:p>
          <a:p>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a cheap and convenient form of business communication.</a:t>
            </a:r>
          </a:p>
        </p:txBody>
      </p:sp>
    </p:spTree>
    <p:extLst>
      <p:ext uri="{BB962C8B-B14F-4D97-AF65-F5344CB8AC3E}">
        <p14:creationId xmlns:p14="http://schemas.microsoft.com/office/powerpoint/2010/main" val="2872299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7620000" cy="6172200"/>
          </a:xfrm>
        </p:spPr>
        <p:txBody>
          <a:bodyPr>
            <a:normAutofit fontScale="92500"/>
          </a:bodyPr>
          <a:lstStyle/>
          <a:p>
            <a:pPr marL="114300" indent="0">
              <a:buNone/>
            </a:pPr>
            <a:r>
              <a:rPr lang="en-US" b="1" dirty="0">
                <a:latin typeface="Times New Roman" pitchFamily="18" charset="0"/>
                <a:cs typeface="Times New Roman" pitchFamily="18" charset="0"/>
              </a:rPr>
              <a:t>5. Formal Communication</a:t>
            </a:r>
          </a:p>
          <a:p>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business communication serves as a formal communication between two persons. It may be a seller and a buyer.  It can be between an employee and the employer. The language used is formal and logical.</a:t>
            </a:r>
          </a:p>
          <a:p>
            <a:pPr marL="114300"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It helps in removing the ambiguity and the doubts of the person involved in the business. The formal communication in business is followed and acceptable</a:t>
            </a:r>
            <a:r>
              <a:rPr lang="en-US" dirty="0" smtClean="0">
                <a:latin typeface="Times New Roman" pitchFamily="18" charset="0"/>
                <a:cs typeface="Times New Roman" pitchFamily="18" charset="0"/>
              </a:rPr>
              <a:t>.</a:t>
            </a:r>
          </a:p>
          <a:p>
            <a:pPr marL="114300" indent="0">
              <a:buNone/>
            </a:pPr>
            <a:endParaRPr lang="en-US" dirty="0">
              <a:latin typeface="Times New Roman" pitchFamily="18" charset="0"/>
              <a:cs typeface="Times New Roman" pitchFamily="18" charset="0"/>
            </a:endParaRPr>
          </a:p>
          <a:p>
            <a:pPr marL="114300" indent="0">
              <a:buNone/>
            </a:pPr>
            <a:r>
              <a:rPr lang="en-US" b="1" dirty="0">
                <a:latin typeface="Times New Roman" pitchFamily="18" charset="0"/>
                <a:cs typeface="Times New Roman" pitchFamily="18" charset="0"/>
              </a:rPr>
              <a:t>6. Helps in the Expansion of Business</a:t>
            </a:r>
          </a:p>
          <a:p>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business correspondence helps a business to achieve the set goal. It also ensures the expansion of a business. With no waste of time and proper utilization of manpower and resources, a business can expand.</a:t>
            </a:r>
          </a:p>
          <a:p>
            <a:pPr marL="114300" indent="0">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Any information regarding some resources or any product or market can be easily done. Even the news of the expansion of business can be spread by it.</a:t>
            </a:r>
          </a:p>
        </p:txBody>
      </p:sp>
    </p:spTree>
    <p:extLst>
      <p:ext uri="{BB962C8B-B14F-4D97-AF65-F5344CB8AC3E}">
        <p14:creationId xmlns:p14="http://schemas.microsoft.com/office/powerpoint/2010/main" val="1471095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5943600"/>
          </a:xfrm>
        </p:spPr>
        <p:txBody>
          <a:bodyPr/>
          <a:lstStyle/>
          <a:p>
            <a:pPr marL="114300" indent="0" algn="ctr">
              <a:buNone/>
            </a:pPr>
            <a:r>
              <a:rPr lang="en-US" dirty="0"/>
              <a:t> </a:t>
            </a:r>
            <a:r>
              <a:rPr lang="en-US" sz="2400" b="1" dirty="0">
                <a:latin typeface="Times New Roman" pitchFamily="18" charset="0"/>
                <a:cs typeface="Times New Roman" pitchFamily="18" charset="0"/>
              </a:rPr>
              <a:t>Types of Business </a:t>
            </a:r>
            <a:r>
              <a:rPr lang="en-US" sz="2400" b="1" dirty="0" smtClean="0">
                <a:latin typeface="Times New Roman" pitchFamily="18" charset="0"/>
                <a:cs typeface="Times New Roman" pitchFamily="18" charset="0"/>
              </a:rPr>
              <a:t>Letters</a:t>
            </a:r>
          </a:p>
          <a:p>
            <a:pPr marL="114300" indent="0" algn="ctr">
              <a:buNone/>
            </a:pPr>
            <a:endParaRPr lang="en-US" sz="2400" b="1" dirty="0">
              <a:latin typeface="Times New Roman" pitchFamily="18" charset="0"/>
              <a:cs typeface="Times New Roman" pitchFamily="18" charset="0"/>
            </a:endParaRPr>
          </a:p>
          <a:p>
            <a:r>
              <a:rPr lang="en-US" dirty="0">
                <a:latin typeface="Times New Roman" pitchFamily="18" charset="0"/>
                <a:cs typeface="Times New Roman" pitchFamily="18" charset="0"/>
              </a:rPr>
              <a:t>The term “business letters” refers to any written communication that begins with a salutation, ends with a signature and whose contents are professional in nature. Historically, business letters were sent via postal mail or courier, although the internet is rapidly changing the way businesses communicate. There are many standard types of business letters, and each of them has a specific focus.</a:t>
            </a:r>
          </a:p>
        </p:txBody>
      </p:sp>
    </p:spTree>
    <p:extLst>
      <p:ext uri="{BB962C8B-B14F-4D97-AF65-F5344CB8AC3E}">
        <p14:creationId xmlns:p14="http://schemas.microsoft.com/office/powerpoint/2010/main" val="1198608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172200"/>
          </a:xfrm>
        </p:spPr>
        <p:txBody>
          <a:bodyPr/>
          <a:lstStyle/>
          <a:p>
            <a:pPr marL="114300" indent="0">
              <a:buNone/>
            </a:pPr>
            <a:r>
              <a:rPr lang="en-US" b="1" dirty="0" smtClean="0">
                <a:latin typeface="Times New Roman" pitchFamily="18" charset="0"/>
                <a:cs typeface="Times New Roman" pitchFamily="18" charset="0"/>
              </a:rPr>
              <a:t>1. Sales </a:t>
            </a:r>
            <a:r>
              <a:rPr lang="en-US" b="1" dirty="0">
                <a:latin typeface="Times New Roman" pitchFamily="18" charset="0"/>
                <a:cs typeface="Times New Roman" pitchFamily="18" charset="0"/>
              </a:rPr>
              <a:t>Letters</a:t>
            </a:r>
          </a:p>
          <a:p>
            <a:r>
              <a:rPr lang="en-US" dirty="0" smtClean="0">
                <a:latin typeface="Times New Roman" pitchFamily="18" charset="0"/>
                <a:cs typeface="Times New Roman" pitchFamily="18" charset="0"/>
              </a:rPr>
              <a:t>Typical </a:t>
            </a:r>
            <a:r>
              <a:rPr lang="en-US" dirty="0">
                <a:latin typeface="Times New Roman" pitchFamily="18" charset="0"/>
                <a:cs typeface="Times New Roman" pitchFamily="18" charset="0"/>
              </a:rPr>
              <a:t>sales letters start off with a very strong statement to capture the interest of the reader. Since the purpose is to get the reader to do something, these letters include strong calls to action, detail the benefit to the reader of taking the action and include information to help the reader to act, such as including a telephone number or website link</a:t>
            </a:r>
            <a:r>
              <a:rPr lang="en-US" dirty="0" smtClean="0">
                <a:latin typeface="Times New Roman" pitchFamily="18" charset="0"/>
                <a:cs typeface="Times New Roman" pitchFamily="18" charset="0"/>
              </a:rPr>
              <a:t>.</a:t>
            </a:r>
          </a:p>
          <a:p>
            <a:pPr marL="114300" indent="0">
              <a:buNone/>
            </a:pPr>
            <a:endParaRPr lang="en-US" dirty="0">
              <a:latin typeface="Times New Roman" pitchFamily="18" charset="0"/>
              <a:cs typeface="Times New Roman" pitchFamily="18" charset="0"/>
            </a:endParaRPr>
          </a:p>
          <a:p>
            <a:pPr marL="114300" indent="0">
              <a:buNone/>
            </a:pPr>
            <a:r>
              <a:rPr lang="en-US" b="1" dirty="0" smtClean="0">
                <a:latin typeface="Times New Roman" pitchFamily="18" charset="0"/>
                <a:cs typeface="Times New Roman" pitchFamily="18" charset="0"/>
              </a:rPr>
              <a:t>2. Order </a:t>
            </a:r>
            <a:r>
              <a:rPr lang="en-US" b="1" dirty="0">
                <a:latin typeface="Times New Roman" pitchFamily="18" charset="0"/>
                <a:cs typeface="Times New Roman" pitchFamily="18" charset="0"/>
              </a:rPr>
              <a:t>Letters</a:t>
            </a:r>
          </a:p>
          <a:p>
            <a:r>
              <a:rPr lang="en-US" dirty="0" smtClean="0">
                <a:latin typeface="Times New Roman" pitchFamily="18" charset="0"/>
                <a:cs typeface="Times New Roman" pitchFamily="18" charset="0"/>
              </a:rPr>
              <a:t>Order </a:t>
            </a:r>
            <a:r>
              <a:rPr lang="en-US" dirty="0">
                <a:latin typeface="Times New Roman" pitchFamily="18" charset="0"/>
                <a:cs typeface="Times New Roman" pitchFamily="18" charset="0"/>
              </a:rPr>
              <a:t>letters are sent by consumers or businesses to a manufacturer, retailer or wholesaler to order goods or services. These letters must contain specific information such as model number, name of the product, the quantity desired and expected price. Payment is sometimes included with the letter.</a:t>
            </a:r>
          </a:p>
          <a:p>
            <a:pPr marL="114300" indent="0">
              <a:buNone/>
            </a:pPr>
            <a:endParaRPr lang="en-US" dirty="0"/>
          </a:p>
        </p:txBody>
      </p:sp>
    </p:spTree>
    <p:extLst>
      <p:ext uri="{BB962C8B-B14F-4D97-AF65-F5344CB8AC3E}">
        <p14:creationId xmlns:p14="http://schemas.microsoft.com/office/powerpoint/2010/main" val="1583384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620000" cy="5791200"/>
          </a:xfrm>
        </p:spPr>
        <p:txBody>
          <a:bodyPr>
            <a:normAutofit fontScale="92500" lnSpcReduction="20000"/>
          </a:bodyPr>
          <a:lstStyle/>
          <a:p>
            <a:pPr marL="114300" indent="0">
              <a:buNone/>
            </a:pPr>
            <a:r>
              <a:rPr lang="en-US" sz="2400" b="1" dirty="0" smtClean="0">
                <a:latin typeface="Times New Roman" pitchFamily="18" charset="0"/>
                <a:cs typeface="Times New Roman" pitchFamily="18" charset="0"/>
              </a:rPr>
              <a:t>3. Complaint </a:t>
            </a:r>
            <a:r>
              <a:rPr lang="en-US" sz="2400" b="1" dirty="0">
                <a:latin typeface="Times New Roman" pitchFamily="18" charset="0"/>
                <a:cs typeface="Times New Roman" pitchFamily="18" charset="0"/>
              </a:rPr>
              <a:t>Letters</a:t>
            </a: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words and tone you choose to use in a letter complaining to a business may be the deciding factor on whether your complaint is satisfied. Be direct but tactful and always use a professional tone if you want the company to listen to you</a:t>
            </a:r>
            <a:r>
              <a:rPr lang="en-US" sz="2400" dirty="0" smtClean="0">
                <a:latin typeface="Times New Roman" pitchFamily="18" charset="0"/>
                <a:cs typeface="Times New Roman" pitchFamily="18" charset="0"/>
              </a:rPr>
              <a:t>.</a:t>
            </a:r>
          </a:p>
          <a:p>
            <a:pPr marL="114300" indent="0">
              <a:buNone/>
            </a:pPr>
            <a:endParaRPr lang="en-US" sz="2400" dirty="0">
              <a:latin typeface="Times New Roman" pitchFamily="18" charset="0"/>
              <a:cs typeface="Times New Roman" pitchFamily="18" charset="0"/>
            </a:endParaRPr>
          </a:p>
          <a:p>
            <a:pPr marL="114300" indent="0">
              <a:buNone/>
            </a:pPr>
            <a:r>
              <a:rPr lang="en-US" sz="2400" b="1" dirty="0" smtClean="0">
                <a:latin typeface="Times New Roman" pitchFamily="18" charset="0"/>
                <a:cs typeface="Times New Roman" pitchFamily="18" charset="0"/>
              </a:rPr>
              <a:t>4. Adjustment </a:t>
            </a:r>
            <a:r>
              <a:rPr lang="en-US" sz="2400" b="1" dirty="0">
                <a:latin typeface="Times New Roman" pitchFamily="18" charset="0"/>
                <a:cs typeface="Times New Roman" pitchFamily="18" charset="0"/>
              </a:rPr>
              <a:t>Letters</a:t>
            </a:r>
          </a:p>
          <a:p>
            <a:r>
              <a:rPr lang="en-US" sz="2400" dirty="0" smtClean="0">
                <a:latin typeface="Times New Roman" pitchFamily="18" charset="0"/>
                <a:cs typeface="Times New Roman" pitchFamily="18" charset="0"/>
              </a:rPr>
              <a:t>An </a:t>
            </a:r>
            <a:r>
              <a:rPr lang="en-US" sz="2400" dirty="0">
                <a:latin typeface="Times New Roman" pitchFamily="18" charset="0"/>
                <a:cs typeface="Times New Roman" pitchFamily="18" charset="0"/>
              </a:rPr>
              <a:t>adjustment letter is normally sent in response to a claim or complaint. If the adjustment is in the customer’s favor, begin the letter with that news. If not, keep your tone factual and let the customer know that you understand the complaint</a:t>
            </a:r>
            <a:r>
              <a:rPr lang="en-US" sz="2400" dirty="0" smtClean="0">
                <a:latin typeface="Times New Roman" pitchFamily="18" charset="0"/>
                <a:cs typeface="Times New Roman" pitchFamily="18" charset="0"/>
              </a:rPr>
              <a:t>.</a:t>
            </a:r>
          </a:p>
          <a:p>
            <a:pPr marL="114300" indent="0">
              <a:buNone/>
            </a:pPr>
            <a:endParaRPr lang="en-US" sz="2400" dirty="0">
              <a:latin typeface="Times New Roman" pitchFamily="18" charset="0"/>
              <a:cs typeface="Times New Roman" pitchFamily="18" charset="0"/>
            </a:endParaRPr>
          </a:p>
          <a:p>
            <a:pPr marL="114300" indent="0">
              <a:buNone/>
            </a:pPr>
            <a:r>
              <a:rPr lang="en-US" sz="2400" b="1" dirty="0" smtClean="0">
                <a:latin typeface="Times New Roman" pitchFamily="18" charset="0"/>
                <a:cs typeface="Times New Roman" pitchFamily="18" charset="0"/>
              </a:rPr>
              <a:t>5. Inquiry </a:t>
            </a:r>
            <a:r>
              <a:rPr lang="en-US" sz="2400" b="1" dirty="0">
                <a:latin typeface="Times New Roman" pitchFamily="18" charset="0"/>
                <a:cs typeface="Times New Roman" pitchFamily="18" charset="0"/>
              </a:rPr>
              <a:t>Letters</a:t>
            </a:r>
          </a:p>
          <a:p>
            <a:r>
              <a:rPr lang="en-US" sz="2400" dirty="0" smtClean="0">
                <a:latin typeface="Times New Roman" pitchFamily="18" charset="0"/>
                <a:cs typeface="Times New Roman" pitchFamily="18" charset="0"/>
              </a:rPr>
              <a:t>Inquiry </a:t>
            </a:r>
            <a:r>
              <a:rPr lang="en-US" sz="2400" dirty="0">
                <a:latin typeface="Times New Roman" pitchFamily="18" charset="0"/>
                <a:cs typeface="Times New Roman" pitchFamily="18" charset="0"/>
              </a:rPr>
              <a:t>letters ask a question or elicit information from the recipient. When composing this type of letter, keep it clear and succinct and list exactly what information you need. Be sure to include your contact information so that it is easy for the reader to respond.</a:t>
            </a:r>
          </a:p>
          <a:p>
            <a:pPr marL="114300" indent="0">
              <a:buNone/>
            </a:pPr>
            <a:endParaRPr lang="en-US" dirty="0"/>
          </a:p>
        </p:txBody>
      </p:sp>
    </p:spTree>
    <p:extLst>
      <p:ext uri="{BB962C8B-B14F-4D97-AF65-F5344CB8AC3E}">
        <p14:creationId xmlns:p14="http://schemas.microsoft.com/office/powerpoint/2010/main" val="2080989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6172200"/>
          </a:xfrm>
        </p:spPr>
        <p:txBody>
          <a:bodyPr>
            <a:normAutofit fontScale="92500" lnSpcReduction="10000"/>
          </a:bodyPr>
          <a:lstStyle/>
          <a:p>
            <a:pPr marL="114300" indent="0">
              <a:buNone/>
            </a:pPr>
            <a:r>
              <a:rPr lang="en-US" sz="2400" b="1" dirty="0" smtClean="0">
                <a:latin typeface="Times New Roman" pitchFamily="18" charset="0"/>
                <a:cs typeface="Times New Roman" pitchFamily="18" charset="0"/>
              </a:rPr>
              <a:t>6. Follow-Up </a:t>
            </a:r>
            <a:r>
              <a:rPr lang="en-US" sz="2400" b="1" dirty="0">
                <a:latin typeface="Times New Roman" pitchFamily="18" charset="0"/>
                <a:cs typeface="Times New Roman" pitchFamily="18" charset="0"/>
              </a:rPr>
              <a:t>Letters</a:t>
            </a:r>
          </a:p>
          <a:p>
            <a:r>
              <a:rPr lang="en-US" sz="2400" dirty="0" smtClean="0">
                <a:latin typeface="Times New Roman" pitchFamily="18" charset="0"/>
                <a:cs typeface="Times New Roman" pitchFamily="18" charset="0"/>
              </a:rPr>
              <a:t>Follow-up </a:t>
            </a:r>
            <a:r>
              <a:rPr lang="en-US" sz="2400" dirty="0">
                <a:latin typeface="Times New Roman" pitchFamily="18" charset="0"/>
                <a:cs typeface="Times New Roman" pitchFamily="18" charset="0"/>
              </a:rPr>
              <a:t>letters are usually sent after some type of initial communication. This could be a sales department thanking a customer for an order, a businessman reviewing the outcome of a meeting or a job seeker inquiring about the status of his application. In many cases, these letters are a combination thank-you note and sales letter</a:t>
            </a:r>
            <a:r>
              <a:rPr lang="en-US" sz="2400" dirty="0" smtClean="0">
                <a:latin typeface="Times New Roman" pitchFamily="18" charset="0"/>
                <a:cs typeface="Times New Roman" pitchFamily="18" charset="0"/>
              </a:rPr>
              <a:t>.</a:t>
            </a:r>
          </a:p>
          <a:p>
            <a:pPr marL="114300" indent="0">
              <a:buNone/>
            </a:pPr>
            <a:endParaRPr lang="en-US" sz="2400" dirty="0">
              <a:latin typeface="Times New Roman" pitchFamily="18" charset="0"/>
              <a:cs typeface="Times New Roman" pitchFamily="18" charset="0"/>
            </a:endParaRPr>
          </a:p>
          <a:p>
            <a:pPr marL="114300" indent="0">
              <a:buNone/>
            </a:pPr>
            <a:r>
              <a:rPr lang="en-US" sz="2400" b="1" dirty="0" smtClean="0">
                <a:latin typeface="Times New Roman" pitchFamily="18" charset="0"/>
                <a:cs typeface="Times New Roman" pitchFamily="18" charset="0"/>
              </a:rPr>
              <a:t>7. Letters </a:t>
            </a:r>
            <a:r>
              <a:rPr lang="en-US" sz="2400" b="1" dirty="0">
                <a:latin typeface="Times New Roman" pitchFamily="18" charset="0"/>
                <a:cs typeface="Times New Roman" pitchFamily="18" charset="0"/>
              </a:rPr>
              <a:t>of Recommendation</a:t>
            </a:r>
          </a:p>
          <a:p>
            <a:r>
              <a:rPr lang="en-US" sz="2400" dirty="0" smtClean="0">
                <a:latin typeface="Times New Roman" pitchFamily="18" charset="0"/>
                <a:cs typeface="Times New Roman" pitchFamily="18" charset="0"/>
              </a:rPr>
              <a:t>Prospective </a:t>
            </a:r>
            <a:r>
              <a:rPr lang="en-US" sz="2400" dirty="0">
                <a:latin typeface="Times New Roman" pitchFamily="18" charset="0"/>
                <a:cs typeface="Times New Roman" pitchFamily="18" charset="0"/>
              </a:rPr>
              <a:t>employers often ask job applicants for letters of recommendation before they hire them. This type of letter is usually from a previous employer or professor, and it describes the sender’s relationship with and opinion of the job seeker</a:t>
            </a:r>
            <a:r>
              <a:rPr lang="en-US" sz="2400" dirty="0" smtClean="0">
                <a:latin typeface="Times New Roman" pitchFamily="18" charset="0"/>
                <a:cs typeface="Times New Roman" pitchFamily="18" charset="0"/>
              </a:rPr>
              <a:t>.</a:t>
            </a:r>
          </a:p>
          <a:p>
            <a:pPr marL="114300" indent="0">
              <a:buNone/>
            </a:pPr>
            <a:endParaRPr lang="en-US" sz="2400" dirty="0">
              <a:latin typeface="Times New Roman" pitchFamily="18" charset="0"/>
              <a:cs typeface="Times New Roman" pitchFamily="18" charset="0"/>
            </a:endParaRPr>
          </a:p>
          <a:p>
            <a:pPr marL="114300" indent="0">
              <a:buNone/>
            </a:pPr>
            <a:r>
              <a:rPr lang="en-US" sz="2400" b="1" dirty="0" smtClean="0">
                <a:latin typeface="Times New Roman" pitchFamily="18" charset="0"/>
                <a:cs typeface="Times New Roman" pitchFamily="18" charset="0"/>
              </a:rPr>
              <a:t>8. Acknowledgment </a:t>
            </a:r>
            <a:r>
              <a:rPr lang="en-US" sz="2400" b="1" dirty="0">
                <a:latin typeface="Times New Roman" pitchFamily="18" charset="0"/>
                <a:cs typeface="Times New Roman" pitchFamily="18" charset="0"/>
              </a:rPr>
              <a:t>Letters</a:t>
            </a:r>
          </a:p>
          <a:p>
            <a:r>
              <a:rPr lang="en-US" sz="2400" dirty="0" smtClean="0">
                <a:latin typeface="Times New Roman" pitchFamily="18" charset="0"/>
                <a:cs typeface="Times New Roman" pitchFamily="18" charset="0"/>
              </a:rPr>
              <a:t>Acknowledgment </a:t>
            </a:r>
            <a:r>
              <a:rPr lang="en-US" sz="2400" dirty="0">
                <a:latin typeface="Times New Roman" pitchFamily="18" charset="0"/>
                <a:cs typeface="Times New Roman" pitchFamily="18" charset="0"/>
              </a:rPr>
              <a:t>letters act as simple receipts. Businesses send them to let others know that they have received a prior communication, but action may or may not have taken place.</a:t>
            </a:r>
          </a:p>
          <a:p>
            <a:pPr marL="114300" indent="0">
              <a:buNone/>
            </a:pPr>
            <a:endParaRPr lang="en-US" dirty="0"/>
          </a:p>
        </p:txBody>
      </p:sp>
    </p:spTree>
    <p:extLst>
      <p:ext uri="{BB962C8B-B14F-4D97-AF65-F5344CB8AC3E}">
        <p14:creationId xmlns:p14="http://schemas.microsoft.com/office/powerpoint/2010/main" val="851927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64</TotalTime>
  <Words>1354</Words>
  <Application>Microsoft Office PowerPoint</Application>
  <PresentationFormat>On-screen Show (4:3)</PresentationFormat>
  <Paragraphs>78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Unit-3 Business Correspondence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Unit-3 Business Correspondence</dc:title>
  <dc:creator>PC 1</dc:creator>
  <cp:lastModifiedBy>czl</cp:lastModifiedBy>
  <cp:revision>15</cp:revision>
  <dcterms:created xsi:type="dcterms:W3CDTF">2021-01-29T15:04:23Z</dcterms:created>
  <dcterms:modified xsi:type="dcterms:W3CDTF">2021-12-31T04:46:46Z</dcterms:modified>
</cp:coreProperties>
</file>